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9" r:id="rId3"/>
    <p:sldId id="300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322" r:id="rId18"/>
    <p:sldId id="274" r:id="rId19"/>
    <p:sldId id="276" r:id="rId20"/>
    <p:sldId id="277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93" r:id="rId37"/>
    <p:sldId id="294" r:id="rId38"/>
    <p:sldId id="295" r:id="rId39"/>
    <p:sldId id="296" r:id="rId40"/>
    <p:sldId id="297" r:id="rId41"/>
    <p:sldId id="298" r:id="rId42"/>
    <p:sldId id="318" r:id="rId43"/>
    <p:sldId id="323" r:id="rId44"/>
    <p:sldId id="324" r:id="rId45"/>
    <p:sldId id="321" r:id="rId46"/>
    <p:sldId id="316" r:id="rId47"/>
    <p:sldId id="317" r:id="rId48"/>
    <p:sldId id="270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  <a:srgbClr val="6D3C15"/>
    <a:srgbClr val="4A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66" autoAdjust="0"/>
    <p:restoredTop sz="93605" autoAdjust="0"/>
  </p:normalViewPr>
  <p:slideViewPr>
    <p:cSldViewPr>
      <p:cViewPr varScale="1">
        <p:scale>
          <a:sx n="53" d="100"/>
          <a:sy n="53" d="100"/>
        </p:scale>
        <p:origin x="114" y="6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7B16-F02B-43F1-B93B-D64CE6E649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0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10" Type="http://schemas.openxmlformats.org/officeDocument/2006/relationships/image" Target="../media/image6.svg"/><Relationship Id="rId4" Type="http://schemas.openxmlformats.org/officeDocument/2006/relationships/image" Target="../media/image38.PN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.svg"/><Relationship Id="rId4" Type="http://schemas.openxmlformats.org/officeDocument/2006/relationships/image" Target="../media/image49.PNG"/><Relationship Id="rId9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김소연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신치윤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유민상</a:t>
            </a:r>
            <a:endParaRPr lang="en-US" altLang="ko-KR" sz="3600" kern="0" spc="-1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81200" y="880032"/>
            <a:ext cx="13563600" cy="8158521"/>
            <a:chOff x="236544" y="666750"/>
            <a:chExt cx="16693853" cy="19564353"/>
          </a:xfrm>
        </p:grpSpPr>
        <p:grpSp>
          <p:nvGrpSpPr>
            <p:cNvPr id="10" name="그룹 9"/>
            <p:cNvGrpSpPr/>
            <p:nvPr/>
          </p:nvGrpSpPr>
          <p:grpSpPr>
            <a:xfrm>
              <a:off x="236546" y="7658100"/>
              <a:ext cx="16693851" cy="12573003"/>
              <a:chOff x="381689" y="2933700"/>
              <a:chExt cx="16693851" cy="1257300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2127" t="18519" r="6591" b="8148"/>
              <a:stretch/>
            </p:blipFill>
            <p:spPr>
              <a:xfrm>
                <a:off x="381689" y="2933700"/>
                <a:ext cx="16693851" cy="75438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5"/>
              <a:srcRect l="2541" t="19260" r="6670" b="25926"/>
              <a:stretch/>
            </p:blipFill>
            <p:spPr>
              <a:xfrm>
                <a:off x="471924" y="9867902"/>
                <a:ext cx="16603616" cy="5638801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127" t="21111" r="6591" b="7222"/>
            <a:stretch/>
          </p:blipFill>
          <p:spPr>
            <a:xfrm>
              <a:off x="236544" y="666750"/>
              <a:ext cx="16693853" cy="7372351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6301064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</a:t>
            </a:r>
            <a:r>
              <a:rPr lang="en-US" altLang="ko-KR" sz="28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hart</a:t>
            </a:r>
            <a:r>
              <a:rPr lang="ko-KR" altLang="en-US" sz="2800" b="1" dirty="0" err="1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일정관리</a:t>
            </a:r>
            <a:endParaRPr lang="ko-KR" altLang="en-US" sz="20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272183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182" y="3806156"/>
            <a:ext cx="360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검색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공지사항 검색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,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/>
            </a:r>
            <a:b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</a:br>
            <a:r>
              <a:rPr lang="ko-KR" altLang="en-US" sz="2400" b="1" dirty="0" smtClean="0">
                <a:solidFill>
                  <a:srgbClr val="464646"/>
                </a:solidFill>
              </a:rPr>
              <a:t>∙ </a:t>
            </a:r>
            <a:r>
              <a:rPr lang="en-US" altLang="ko-KR" sz="2400" b="1" dirty="0" smtClean="0">
                <a:solidFill>
                  <a:srgbClr val="464646"/>
                </a:solidFill>
              </a:rPr>
              <a:t>FAQ, </a:t>
            </a:r>
            <a:r>
              <a:rPr lang="ko-KR" altLang="en-US" sz="2400" b="1" dirty="0" smtClean="0">
                <a:solidFill>
                  <a:srgbClr val="464646"/>
                </a:solidFill>
              </a:rPr>
              <a:t>매거진 확인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294530" y="2445842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직사각형 1"/>
          <p:cNvSpPr/>
          <p:nvPr/>
        </p:nvSpPr>
        <p:spPr>
          <a:xfrm>
            <a:off x="2162184" y="1370927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8400" y="6230737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935192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35192" y="3810633"/>
            <a:ext cx="3316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기능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주문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결제</a:t>
            </a:r>
            <a:endParaRPr lang="en-US" altLang="ko-KR" sz="2400" b="1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 smtClean="0">
                <a:solidFill>
                  <a:srgbClr val="464646"/>
                </a:solidFill>
              </a:rPr>
              <a:t>∙ </a:t>
            </a:r>
            <a:r>
              <a:rPr lang="en-US" altLang="ko-KR" sz="2400" b="1" dirty="0" smtClean="0">
                <a:solidFill>
                  <a:srgbClr val="464646"/>
                </a:solidFill>
              </a:rPr>
              <a:t>QNA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질문 작성</a:t>
            </a:r>
            <a:endParaRPr lang="en-US" altLang="ko-KR" sz="2400" b="1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 smtClean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문의 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smtClean="0">
                <a:solidFill>
                  <a:srgbClr val="464646"/>
                </a:solidFill>
              </a:rPr>
              <a:t>상품 후기</a:t>
            </a:r>
            <a:r>
              <a:rPr lang="en-US" altLang="ko-KR" sz="2400" b="1" dirty="0" smtClean="0">
                <a:solidFill>
                  <a:srgbClr val="464646"/>
                </a:solidFill>
              </a:rPr>
              <a:t>(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리뷰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)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272183" y="574658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2182" y="7431065"/>
            <a:ext cx="3412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관리 </a:t>
            </a:r>
            <a:r>
              <a:rPr lang="en-US" altLang="ko-KR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–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판매 정지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smtClean="0">
                <a:solidFill>
                  <a:srgbClr val="464646"/>
                </a:solidFill>
              </a:rPr>
              <a:t>각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통계 조회</a:t>
            </a:r>
            <a:endParaRPr lang="en-US" altLang="ko-KR" sz="2400" b="1" dirty="0" smtClean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 smtClean="0">
                <a:solidFill>
                  <a:srgbClr val="464646"/>
                </a:solidFill>
              </a:rPr>
              <a:t>∙ </a:t>
            </a:r>
            <a:r>
              <a:rPr lang="en-US" altLang="ko-KR" sz="2400" b="1" dirty="0" smtClean="0">
                <a:solidFill>
                  <a:srgbClr val="464646"/>
                </a:solidFill>
              </a:rPr>
              <a:t>1</a:t>
            </a:r>
            <a:r>
              <a:rPr lang="ko-KR" altLang="en-US" sz="2400" b="1" dirty="0" smtClean="0">
                <a:solidFill>
                  <a:srgbClr val="464646"/>
                </a:solidFill>
              </a:rPr>
              <a:t>대</a:t>
            </a:r>
            <a:r>
              <a:rPr lang="en-US" altLang="ko-KR" sz="2400" b="1" dirty="0" smtClean="0">
                <a:solidFill>
                  <a:srgbClr val="464646"/>
                </a:solidFill>
              </a:rPr>
              <a:t>1 </a:t>
            </a:r>
            <a:r>
              <a:rPr lang="ko-KR" altLang="en-US" sz="2400" b="1" dirty="0" smtClean="0">
                <a:solidFill>
                  <a:srgbClr val="464646"/>
                </a:solidFill>
              </a:rPr>
              <a:t>문의 답변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11251402" y="2449415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892064" y="2171700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우수회원</a:t>
            </a:r>
            <a:endParaRPr lang="ko-KR" altLang="en-US" sz="2100" b="1" dirty="0">
              <a:solidFill>
                <a:schemeClr val="bg1"/>
              </a:solidFill>
              <a:latin typeface="Segoe UI Black" panose="020B0A02040204020203" pitchFamily="34" charset="0"/>
              <a:ea typeface="다음_SemiBold" panose="02000700060000000000" pitchFamily="2" charset="-127"/>
              <a:cs typeface="Segoe UI Black" panose="020B0A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92064" y="3814206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smtClean="0">
                <a:solidFill>
                  <a:srgbClr val="464646"/>
                </a:solidFill>
                <a:ea typeface="한컴 윤고딕 230" panose="02020603020101020101" pitchFamily="18" charset="-127"/>
              </a:rPr>
              <a:t>포인트 적립금 증가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smtClean="0">
                <a:solidFill>
                  <a:srgbClr val="464646"/>
                </a:solidFill>
              </a:rPr>
              <a:t>매달 쿠폰 추가 증정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6301064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  <a:endParaRPr lang="ko-KR" altLang="en-US" sz="20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>
            <a:endCxn id="249" idx="7"/>
          </p:cNvCxnSpPr>
          <p:nvPr/>
        </p:nvCxnSpPr>
        <p:spPr>
          <a:xfrm flipH="1">
            <a:off x="8792260" y="4561847"/>
            <a:ext cx="8334359" cy="515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92699" y="10465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225770" y="4063093"/>
            <a:ext cx="644727" cy="1149724"/>
            <a:chOff x="958501" y="2362099"/>
            <a:chExt cx="342153" cy="81353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958501" y="2957855"/>
              <a:ext cx="342153" cy="217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218312" cy="414043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455724" cy="43086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0491501" y="1252742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53185" cy="39930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</a:p>
        </p:txBody>
      </p: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</a:p>
        </p:txBody>
      </p: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</a:p>
        </p:txBody>
      </p:sp>
      <p:sp>
        <p:nvSpPr>
          <p:cNvPr id="250" name="타원 249"/>
          <p:cNvSpPr/>
          <p:nvPr/>
        </p:nvSpPr>
        <p:spPr>
          <a:xfrm>
            <a:off x="7391400" y="6022033"/>
            <a:ext cx="2046394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42717" y="1184186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  <a:solidFill>
            <a:srgbClr val="6D3C15"/>
          </a:solidFill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96549" cy="1140633"/>
            <a:chOff x="13572488" y="2618696"/>
            <a:chExt cx="2696549" cy="1140633"/>
          </a:xfrm>
          <a:solidFill>
            <a:srgbClr val="6D3C15"/>
          </a:solidFill>
        </p:grpSpPr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426753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165101" y="1394207"/>
            <a:ext cx="1970776" cy="3158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/>
          <p:nvPr/>
        </p:nvCxnSpPr>
        <p:spPr>
          <a:xfrm flipH="1" flipV="1">
            <a:off x="11601014" y="1470323"/>
            <a:ext cx="5499557" cy="30712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cxnSp>
        <p:nvCxnSpPr>
          <p:cNvPr id="133" name="직선 화살표 연결선 132"/>
          <p:cNvCxnSpPr>
            <a:stCxn id="208" idx="6"/>
          </p:cNvCxnSpPr>
          <p:nvPr/>
        </p:nvCxnSpPr>
        <p:spPr>
          <a:xfrm flipV="1">
            <a:off x="5052071" y="2287614"/>
            <a:ext cx="984469" cy="4393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54102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/>
          <p:nvPr/>
        </p:nvCxnSpPr>
        <p:spPr>
          <a:xfrm>
            <a:off x="72390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4697681" y="4785887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>
            <a:off x="11135927" y="5530922"/>
            <a:ext cx="12464" cy="35913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8418758" y="5530922"/>
            <a:ext cx="10461" cy="30142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>
            <a:off x="8305800" y="7451370"/>
            <a:ext cx="10246" cy="2952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13808841" y="5690118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flipH="1">
            <a:off x="14241807" y="7420329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>
            <a:off x="14748047" y="56978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>
            <a:off x="15321152" y="74241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/>
          <p:cNvSpPr/>
          <p:nvPr/>
        </p:nvSpPr>
        <p:spPr>
          <a:xfrm>
            <a:off x="13660108" y="2197449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4928959" y="1785504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90" name="직선 화살표 연결선 189"/>
          <p:cNvCxnSpPr/>
          <p:nvPr/>
        </p:nvCxnSpPr>
        <p:spPr>
          <a:xfrm>
            <a:off x="14603909" y="1689364"/>
            <a:ext cx="10569" cy="45697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/>
          <p:cNvSpPr/>
          <p:nvPr/>
        </p:nvSpPr>
        <p:spPr>
          <a:xfrm>
            <a:off x="10235543" y="2255705"/>
            <a:ext cx="1879002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1355495" y="1847237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2" name="직선 화살표 연결선 201"/>
          <p:cNvCxnSpPr/>
          <p:nvPr/>
        </p:nvCxnSpPr>
        <p:spPr>
          <a:xfrm flipH="1">
            <a:off x="11148391" y="1669727"/>
            <a:ext cx="2367" cy="52445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타원 202"/>
          <p:cNvSpPr/>
          <p:nvPr/>
        </p:nvSpPr>
        <p:spPr>
          <a:xfrm>
            <a:off x="5715939" y="6376632"/>
            <a:ext cx="1244523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문의상품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4" name="직선 화살표 연결선 203"/>
          <p:cNvCxnSpPr/>
          <p:nvPr/>
        </p:nvCxnSpPr>
        <p:spPr>
          <a:xfrm flipV="1">
            <a:off x="6972977" y="6393708"/>
            <a:ext cx="356489" cy="1607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6595500" y="612873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include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71628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800" b="1" dirty="0" err="1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다이어그램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(usecase diagram)</a:t>
            </a:r>
            <a:endParaRPr lang="ko-KR" altLang="en-US" sz="20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1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2070215" y="185563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22815" y="185563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575415" y="185563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251815" y="2008036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98007" y="2008036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737791" y="2008036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477575" y="2008036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217360" y="2008036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938615" y="2008036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08215" y="1169836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047999" y="1169836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787783" y="1169836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527567" y="1169836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267351" y="1169836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007135" y="1169836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1746919" y="1169836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3486704" y="1169836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226489" y="1169836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01890" y="25414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436102" y="25414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5079" y="2233659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07215" y="206033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</a:t>
            </a:r>
            <a:r>
              <a:rPr lang="ko-KR" altLang="en-US" sz="12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8467" y="2642921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93051" y="2365487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527415" y="2633516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527415" y="2785916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95079" y="2919459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01890" y="359571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94416" y="359571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550993" y="3684436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564270" y="3845274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353880" y="3292327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006697" y="3937798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1701890" y="447201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870815" y="447201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616792" y="4598836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616792" y="4751236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97133" y="4242060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015056" y="4827436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1701890" y="536782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617006" y="536782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616792" y="5437036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616792" y="5589436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246360" y="5063693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242253" y="5671068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6867783" y="60466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356790" y="60466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709015" y="6172272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741859" y="6324672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1029751" y="6463472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8122586" y="6388775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10366403" y="674595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95354" y="674595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180954" y="6813373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122586" y="5818036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1029751" y="7186659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1701890" y="7432211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859796" y="7432211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564270" y="7570636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551518" y="7723036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594215" y="7186659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594215" y="7799236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701890" y="822380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557615" y="822422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564270" y="8332636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551519" y="8485036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256220" y="8569523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233015" y="7953124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80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71628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순차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다이어그램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(user mode sequence diagram)</a:t>
            </a:r>
            <a:endParaRPr lang="ko-KR" altLang="en-US" sz="20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147111" y="14859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871156" y="14859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24045" y="14859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224290" y="14859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698833" y="14859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468600" y="14859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85111" y="1415804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49409" y="1415804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13707" y="1415804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378005" y="1415804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042303" y="1415804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706600" y="1415804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743874" y="2787404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02830" y="2787404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680511" y="2479627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625379" y="2879484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604312" y="3031884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80511" y="3165427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043045" y="387390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743874" y="390441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80511" y="4003627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680511" y="4156027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11262" y="3637019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11262" y="4232227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43874" y="5073404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843290" y="5073404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703371" y="5181735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703371" y="5334135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04511" y="4806839"/>
            <a:ext cx="441659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04511" y="5451427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743874" y="613844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333073" y="600406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680511" y="6198263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680511" y="6385069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350161" y="5832576"/>
            <a:ext cx="26581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81697" y="6518227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743874" y="7255451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5087600" y="7255451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680511" y="7530627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535754" y="6975427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535754" y="7661227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680511" y="7351139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75438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순차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다이어그램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(admin mode sequence diagram)</a:t>
            </a:r>
            <a:endParaRPr lang="ko-KR" altLang="en-US" sz="20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45179"/>
            <a:ext cx="12468708" cy="833692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80010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(Data Flow Diagram)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34" y="908474"/>
            <a:ext cx="12174266" cy="834982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80010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(Data Flow Diagram)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주문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52022"/>
            <a:ext cx="13258800" cy="2588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10" y="3342822"/>
            <a:ext cx="13293600" cy="3657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7" y="7000422"/>
            <a:ext cx="13253000" cy="2181678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80010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err="1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1" y="952500"/>
            <a:ext cx="16432918" cy="777240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80010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err="1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김소연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941"/>
          <a:stretch/>
        </p:blipFill>
        <p:spPr>
          <a:xfrm>
            <a:off x="1371600" y="800100"/>
            <a:ext cx="14887092" cy="836004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80010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err="1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ko-KR" altLang="en-US" sz="2800" b="1" dirty="0" err="1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신치윤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826F37-B53A-6B19-DA9D-8B51609268E9}"/>
              </a:ext>
            </a:extLst>
          </p:cNvPr>
          <p:cNvSpPr/>
          <p:nvPr/>
        </p:nvSpPr>
        <p:spPr>
          <a:xfrm>
            <a:off x="1310541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6" name="자유형 15">
            <a:extLst>
              <a:ext uri="{FF2B5EF4-FFF2-40B4-BE49-F238E27FC236}">
                <a16:creationId xmlns:a16="http://schemas.microsoft.com/office/drawing/2014/main" id="{BE667B24-79EC-3FE3-4FC3-D62E5FF86B20}"/>
              </a:ext>
            </a:extLst>
          </p:cNvPr>
          <p:cNvSpPr/>
          <p:nvPr/>
        </p:nvSpPr>
        <p:spPr>
          <a:xfrm>
            <a:off x="1519238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분석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781BD0-1CBE-9B0E-B057-13802F0995E9}"/>
              </a:ext>
            </a:extLst>
          </p:cNvPr>
          <p:cNvSpPr/>
          <p:nvPr/>
        </p:nvSpPr>
        <p:spPr>
          <a:xfrm>
            <a:off x="7000875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DB5D4AF8-9CAA-3862-509F-BC39BCE3F11E}"/>
              </a:ext>
            </a:extLst>
          </p:cNvPr>
          <p:cNvSpPr/>
          <p:nvPr/>
        </p:nvSpPr>
        <p:spPr>
          <a:xfrm>
            <a:off x="7239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설계 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811245-4AA7-D2B5-6CAB-EA4F82870596}"/>
              </a:ext>
            </a:extLst>
          </p:cNvPr>
          <p:cNvSpPr/>
          <p:nvPr/>
        </p:nvSpPr>
        <p:spPr>
          <a:xfrm>
            <a:off x="12691209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E9F6DE1E-4D40-882F-D38F-5F4E972D57E1}"/>
              </a:ext>
            </a:extLst>
          </p:cNvPr>
          <p:cNvSpPr/>
          <p:nvPr/>
        </p:nvSpPr>
        <p:spPr>
          <a:xfrm>
            <a:off x="12954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구현 및 테스트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3B989F-39E7-FC8D-7E6E-73A875B0C2C5}"/>
              </a:ext>
            </a:extLst>
          </p:cNvPr>
          <p:cNvSpPr txBox="1"/>
          <p:nvPr/>
        </p:nvSpPr>
        <p:spPr>
          <a:xfrm>
            <a:off x="2293733" y="2704760"/>
            <a:ext cx="2028119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작업분할구조도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업무분장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작업일정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요구사항분석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C67A0-4C6B-7FF7-CD6E-AF6E1941D1FD}"/>
              </a:ext>
            </a:extLst>
          </p:cNvPr>
          <p:cNvSpPr txBox="1"/>
          <p:nvPr/>
        </p:nvSpPr>
        <p:spPr>
          <a:xfrm>
            <a:off x="7922718" y="2704760"/>
            <a:ext cx="2458303" cy="316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Usecase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기능정의서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스토리보드 및 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C56DAA-ACAA-F484-5512-19639C0B82B1}"/>
              </a:ext>
            </a:extLst>
          </p:cNvPr>
          <p:cNvSpPr txBox="1"/>
          <p:nvPr/>
        </p:nvSpPr>
        <p:spPr>
          <a:xfrm>
            <a:off x="13274931" y="2922126"/>
            <a:ext cx="3118806" cy="1596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핵심코드 및 시연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차후 개발 내용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3000" y="125703"/>
            <a:ext cx="4800600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36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316480"/>
            <a:ext cx="14136094" cy="725601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80010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err="1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서기 유민상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80010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DB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(ERD)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28" y="722719"/>
            <a:ext cx="2667372" cy="84593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02" y="722719"/>
            <a:ext cx="2495898" cy="84593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60" y="760825"/>
            <a:ext cx="2438740" cy="8421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439" y="741772"/>
            <a:ext cx="2229161" cy="84403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722826"/>
            <a:ext cx="2534004" cy="7697274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8001001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Project Explorer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381"/>
            <a:ext cx="10381817" cy="3274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0819"/>
            <a:ext cx="10381817" cy="3228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0" y="6438900"/>
            <a:ext cx="10415815" cy="3203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6951" y="674134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831210" y="80275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71902" y="2785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90801" y="396430"/>
            <a:ext cx="6783164" cy="632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58897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43201" y="36048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3104" y="697933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87205" y="883260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증정 이벤트 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로그인 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헤더의 메뉴가 다르게 보인다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검색은 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개수는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aop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활용해서 모든 페이지에서 확인 가능하다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신상품 추천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회사 정보 출력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 로그인 버튼이 숨겨져 있다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800" y="56855"/>
            <a:ext cx="10668000" cy="252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981200" y="6537345"/>
            <a:ext cx="7392765" cy="1955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81200" y="3376749"/>
            <a:ext cx="7392765" cy="2935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819400" y="8565096"/>
            <a:ext cx="5410200" cy="1175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1765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09" y="335781"/>
            <a:ext cx="9881991" cy="589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16" y="6282574"/>
            <a:ext cx="9107139" cy="3280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01" y="597003"/>
            <a:ext cx="1133633" cy="34771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0252" y="1639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0046" y="42800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10708" y="9117541"/>
            <a:ext cx="2094142" cy="551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171580" y="58224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89843" y="90680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헤더에서 상품 카테고리를 골라 접근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카테고리 별 분류된 상품을 정렬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정렬 기준은 상품 등록일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대표이미지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 가격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할인이 있다면 할인된 가격 출력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처리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클 경우에만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03558" y="435710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4859589" y="3624864"/>
            <a:ext cx="2057400" cy="2657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960314" y="373361"/>
            <a:ext cx="1447800" cy="3928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22" name="구부러진 연결선 21"/>
          <p:cNvCxnSpPr>
            <a:stCxn id="27" idx="0"/>
            <a:endCxn id="25" idx="0"/>
          </p:cNvCxnSpPr>
          <p:nvPr/>
        </p:nvCxnSpPr>
        <p:spPr>
          <a:xfrm rot="16200000" flipH="1">
            <a:off x="4239821" y="-2182247"/>
            <a:ext cx="62349" cy="5173565"/>
          </a:xfrm>
          <a:prstGeom prst="curvedConnector3">
            <a:avLst>
              <a:gd name="adj1" fmla="val -36664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1765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리스트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5" y="1318211"/>
            <a:ext cx="3614732" cy="11524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0" y="319215"/>
            <a:ext cx="7153851" cy="2636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0" y="3467100"/>
            <a:ext cx="10422480" cy="58389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65291" y="18617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8485" y="96426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56594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5947" y="90767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헤더의 돋보기 아이콘을 클릭해서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재클릭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시 다시 닫힌다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아무 글자를 입력하지 않거나 스페이스만 입력하면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경고창을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띄운다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 결과  화면은 기본적으로 상품 리스트와 크게 다르지 않다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상단에 다시 검색할 수 있는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검색창이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열려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크다면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2328" y="9353816"/>
            <a:ext cx="2470872" cy="463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9" name="직사각형 18"/>
          <p:cNvSpPr/>
          <p:nvPr/>
        </p:nvSpPr>
        <p:spPr>
          <a:xfrm>
            <a:off x="7886454" y="1186069"/>
            <a:ext cx="3792231" cy="1284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286000" y="3467100"/>
            <a:ext cx="6096000" cy="2362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직사각형 21"/>
          <p:cNvSpPr/>
          <p:nvPr/>
        </p:nvSpPr>
        <p:spPr>
          <a:xfrm>
            <a:off x="490888" y="1540489"/>
            <a:ext cx="5605111" cy="783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1765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" y="6271713"/>
            <a:ext cx="8011560" cy="27257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63" y="6459887"/>
            <a:ext cx="3829584" cy="204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54"/>
            <a:ext cx="8229600" cy="2458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4" y="264067"/>
            <a:ext cx="7545747" cy="31268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41279" y="-3575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05" y="11275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34655" y="28465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06901" y="5401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이미지 슬라이더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상품의 관련 정보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사이즈나 색상을 고를 수 있는 상품이 존재한다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둘다 없는 경우도 존재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옵션을 고르면 자동적으로 해당 옵션의 상품이 리스트에 추가된다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별개의 옵션을 가진 상품은 수량을 개별 관리한다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각 가격을 계산해서 총 금액을 계산하여 장바구니에 전송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중복된 옵션을 고를 경우 제지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 페이지 내 네비게이션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상품 리스트 추가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 장바구니에 존재하는 상품이면 중복 확인 후 진행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담기만 하고 쇼핑을 계속 진행할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66230" y="6371029"/>
            <a:ext cx="4116169" cy="2489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629788" y="6251014"/>
            <a:ext cx="4390012" cy="340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711111" y="290849"/>
            <a:ext cx="3360308" cy="3042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803046" y="32246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6946" y="57822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4995" y="58716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53" y="1238044"/>
            <a:ext cx="3200847" cy="1629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5" y="3972194"/>
            <a:ext cx="4258269" cy="12670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11996" y="389164"/>
            <a:ext cx="3127004" cy="1325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4071419" y="1743405"/>
            <a:ext cx="3271497" cy="1266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8059560" y="1173926"/>
            <a:ext cx="3446640" cy="1827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7089084" y="3871261"/>
            <a:ext cx="4330840" cy="1728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5" name="구부러진 연결선 14"/>
          <p:cNvCxnSpPr>
            <a:endCxn id="31" idx="3"/>
          </p:cNvCxnSpPr>
          <p:nvPr/>
        </p:nvCxnSpPr>
        <p:spPr>
          <a:xfrm rot="10800000" flipV="1">
            <a:off x="7342917" y="2262847"/>
            <a:ext cx="657637" cy="11380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1765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147"/>
            <a:ext cx="11601965" cy="3545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0460"/>
            <a:ext cx="10720964" cy="60636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8178" y="56179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0763" y="84349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8969" y="688263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1643" y="864593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구매 후기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(Review)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회원이 첨부한 사진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매긴 리뷰 점수 등을 확인 할 수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Bootstrap-star-rating API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을 활용해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별점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기능을 구현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상세보기 페이지 내 네비게이션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위치로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상품의 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로그인 한 회원이라면 자유롭게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QNA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전체리스트로 이동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 관련 질문만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질문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62200" y="6161314"/>
            <a:ext cx="7086600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20196" y="7278376"/>
            <a:ext cx="8444500" cy="458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9" name="직사각형 18"/>
          <p:cNvSpPr/>
          <p:nvPr/>
        </p:nvSpPr>
        <p:spPr>
          <a:xfrm>
            <a:off x="1771956" y="7790123"/>
            <a:ext cx="8210244" cy="1563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05000" y="1186546"/>
            <a:ext cx="8077200" cy="2509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1765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6" y="616391"/>
            <a:ext cx="11567104" cy="84895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69029" y="151176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62200" y="145619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94191" y="137476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4790" y="50596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 별로 상품 별개 관리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수량 변경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화살표 버튼으로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개씩 변경해도 되고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직접 숫자를 입력해도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수량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변경시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모든 가격이 자동적으로 다시 계산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별로 별개 주문이 가능하고 삭제도 가능하다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체크박스를 이용하여 선택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선택 삭제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혹은 전체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 삭제도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사용자는 총 가격을 한눈에 확인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주문하기 버튼은 전체 주문 기능과 동일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19334" y="5695325"/>
            <a:ext cx="9724865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66300" y="6815567"/>
            <a:ext cx="8215900" cy="1985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9" name="직사각형 18"/>
          <p:cNvSpPr/>
          <p:nvPr/>
        </p:nvSpPr>
        <p:spPr>
          <a:xfrm>
            <a:off x="9677400" y="2033505"/>
            <a:ext cx="1066800" cy="976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623412" y="2171700"/>
            <a:ext cx="1262788" cy="724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6300" y="80576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81600" y="2171700"/>
            <a:ext cx="762000" cy="749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1765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78"/>
            <a:ext cx="11125200" cy="40783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" y="4152900"/>
            <a:ext cx="10008630" cy="5334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68753" y="401186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038" y="44146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9284" y="480381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주문한 상품 리스트 조회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돌아갈수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있는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배송 받을 정보 입력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우편번호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상세 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전화번호 모두 필수 입력 사항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우편번호 찾기는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Daum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PostCode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사용해서 주소를 검색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약관에 체크해야만 다음 진행이 가능하다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76400" y="5033800"/>
            <a:ext cx="8686800" cy="4320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9525000" y="3832854"/>
            <a:ext cx="1422915" cy="3200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939284" y="955427"/>
            <a:ext cx="9881115" cy="28322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1765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66341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600" b="1" dirty="0">
              <a:solidFill>
                <a:srgbClr val="BE8D6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694BB8-985E-D1D6-E605-0242136A58FF}"/>
              </a:ext>
            </a:extLst>
          </p:cNvPr>
          <p:cNvSpPr txBox="1"/>
          <p:nvPr/>
        </p:nvSpPr>
        <p:spPr>
          <a:xfrm>
            <a:off x="2656788" y="3898424"/>
            <a:ext cx="1264313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이용자는 등급에 따라 관리되며 최소 검색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 조회 기능부터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최대 상품 구매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회원가입시 쿠폰 수령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등급별 적립금 혜택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상품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구매시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리뷰 작성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685800" lvl="1">
              <a:lnSpc>
                <a:spcPct val="150000"/>
              </a:lnSpc>
            </a:pPr>
            <a:endParaRPr lang="en-US" altLang="ko-KR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관리자는 상품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공지사항 등록 및 삭제 등의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게시판 답변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QNA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게시판 답변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2828A-CF08-5D65-207F-A68D8C74AB3D}"/>
              </a:ext>
            </a:extLst>
          </p:cNvPr>
          <p:cNvSpPr txBox="1"/>
          <p:nvPr/>
        </p:nvSpPr>
        <p:spPr>
          <a:xfrm>
            <a:off x="3962400" y="1878546"/>
            <a:ext cx="10031913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400" dirty="0"/>
              <a:t>본</a:t>
            </a:r>
            <a:r>
              <a:rPr kumimoji="1" lang="ko-KR" altLang="en-US" sz="2400" dirty="0"/>
              <a:t> 시스템은 애견 쇼핑몰 상품 구매 기능과 관리자의 상품 관리 서비스를 </a:t>
            </a:r>
            <a:endParaRPr kumimoji="1" lang="en-US" altLang="ko-KR" sz="2400" dirty="0"/>
          </a:p>
          <a:p>
            <a:pPr algn="ctr">
              <a:lnSpc>
                <a:spcPct val="150000"/>
              </a:lnSpc>
            </a:pPr>
            <a:r>
              <a:rPr kumimoji="1" lang="ko-KR" altLang="en-US" sz="2400" dirty="0"/>
              <a:t>하나의 프로그램으로 이용 및 관리 할 수 있는 통합형 쇼핑몰 시스템이다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C94F9D-8114-9860-7708-FDF885E4A280}"/>
              </a:ext>
            </a:extLst>
          </p:cNvPr>
          <p:cNvSpPr/>
          <p:nvPr/>
        </p:nvSpPr>
        <p:spPr>
          <a:xfrm>
            <a:off x="1956277" y="46101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이용자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6CDB11-06AA-2662-33F3-2DC6629252D6}"/>
              </a:ext>
            </a:extLst>
          </p:cNvPr>
          <p:cNvSpPr/>
          <p:nvPr/>
        </p:nvSpPr>
        <p:spPr>
          <a:xfrm>
            <a:off x="1956277" y="71247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관리자</a:t>
            </a:r>
          </a:p>
        </p:txBody>
      </p:sp>
      <p:pic>
        <p:nvPicPr>
          <p:cNvPr id="34" name="그래픽 33" descr="개집 윤곽선">
            <a:extLst>
              <a:ext uri="{FF2B5EF4-FFF2-40B4-BE49-F238E27FC236}">
                <a16:creationId xmlns:a16="http://schemas.microsoft.com/office/drawing/2014/main" id="{64E1954C-D4CE-6D20-C721-FC14578F9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0" y="1926353"/>
            <a:ext cx="914400" cy="914400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3000" y="190500"/>
            <a:ext cx="4800600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r>
              <a:rPr lang="ko-KR" altLang="en-US" sz="28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목적</a:t>
            </a:r>
          </a:p>
        </p:txBody>
      </p:sp>
      <p:pic>
        <p:nvPicPr>
          <p:cNvPr id="18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" y="1690714"/>
            <a:ext cx="11226847" cy="36813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7" y="571626"/>
            <a:ext cx="3389083" cy="14476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3" y="5571272"/>
            <a:ext cx="3133367" cy="3687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" y="5570042"/>
            <a:ext cx="3124751" cy="370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39" y="5598826"/>
            <a:ext cx="2462061" cy="365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570042"/>
            <a:ext cx="2802881" cy="36882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0108" y="34314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374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4290" y="482724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19463" y="23552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가지고 있는 쿠폰 리스트를 보여준다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사용시 할인 적용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주문 처리 완료되면 쿠폰이 사라진다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 수단 변경 가능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테스트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체크시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과정 생략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결제수단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err="1" smtClean="0">
                <a:solidFill>
                  <a:schemeClr val="tx1"/>
                </a:solidFill>
              </a:rPr>
              <a:t>I’mport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 결제 연동을 구현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실제 </a:t>
            </a:r>
            <a:r>
              <a:rPr lang="ko-KR" altLang="en-US" sz="2000" b="1" dirty="0">
                <a:solidFill>
                  <a:schemeClr val="tx1"/>
                </a:solidFill>
              </a:rPr>
              <a:t>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en-US" altLang="ko-KR" sz="2000" b="1" dirty="0">
                <a:solidFill>
                  <a:schemeClr val="tx1"/>
                </a:solidFill>
              </a:rPr>
              <a:t>KG</a:t>
            </a:r>
            <a:r>
              <a:rPr lang="ko-KR" altLang="en-US" sz="2000" b="1" dirty="0" err="1">
                <a:solidFill>
                  <a:schemeClr val="tx1"/>
                </a:solidFill>
              </a:rPr>
              <a:t>이니시스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매일 자정에 자동 환불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이루어지지 않는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ko-KR" altLang="en-US" sz="2000" b="1" dirty="0" err="1">
                <a:solidFill>
                  <a:schemeClr val="tx1"/>
                </a:solidFill>
              </a:rPr>
              <a:t>카카오페이</a:t>
            </a:r>
            <a:r>
              <a:rPr lang="en-US" altLang="ko-KR" sz="2000" b="1" dirty="0">
                <a:solidFill>
                  <a:schemeClr val="tx1"/>
                </a:solidFill>
              </a:rPr>
              <a:t>, KCP,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토스페이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할인까지 계산하여 총 금액을 확인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9192" y="5500359"/>
            <a:ext cx="11697878" cy="4168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5410200" y="3063102"/>
            <a:ext cx="5562600" cy="1216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9" name="직사각형 18"/>
          <p:cNvSpPr/>
          <p:nvPr/>
        </p:nvSpPr>
        <p:spPr>
          <a:xfrm>
            <a:off x="878117" y="3619500"/>
            <a:ext cx="3519632" cy="345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830026" y="278582"/>
            <a:ext cx="3567723" cy="2690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22" name="구부러진 연결선 21"/>
          <p:cNvCxnSpPr>
            <a:stCxn id="19" idx="3"/>
            <a:endCxn id="25" idx="0"/>
          </p:cNvCxnSpPr>
          <p:nvPr/>
        </p:nvCxnSpPr>
        <p:spPr>
          <a:xfrm>
            <a:off x="4397749" y="3792468"/>
            <a:ext cx="1431998" cy="170789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1765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81603"/>
            <a:ext cx="11417802" cy="48814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" y="42254"/>
            <a:ext cx="11499256" cy="4644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18" y="4051223"/>
            <a:ext cx="944069" cy="9024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3940" y="30960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4859" y="43667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57556" y="39320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218" y="46381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기능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전체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작성자 검색으로 나뉜다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빈칸은 검색 할 수 없다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상세보기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 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작성일 등 정보 조회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댓글 작성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회원 로그인 중이라면 댓글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수정 버튼 누르면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ajax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활용하여 댓글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 생성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삭제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0400" y="3983216"/>
            <a:ext cx="4343400" cy="1231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83566" y="7200900"/>
            <a:ext cx="11046434" cy="198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9" name="직사각형 18"/>
          <p:cNvSpPr/>
          <p:nvPr/>
        </p:nvSpPr>
        <p:spPr>
          <a:xfrm>
            <a:off x="5077256" y="3397802"/>
            <a:ext cx="1475944" cy="45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3566" y="1158630"/>
            <a:ext cx="11046434" cy="215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347032" y="5279291"/>
            <a:ext cx="11046434" cy="1769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850217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1765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938"/>
            <a:ext cx="9761173" cy="506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4199"/>
            <a:ext cx="10002488" cy="4725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668" y="557258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7391" y="5803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4682" y="73323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7745" y="8850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관리자 상품 등록 페이지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상품설명 작성은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Summernote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활용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등록 </a:t>
            </a:r>
            <a:r>
              <a:rPr lang="ko-KR" altLang="en-US" sz="2000" b="1" dirty="0" err="1">
                <a:solidFill>
                  <a:schemeClr val="tx1"/>
                </a:solidFill>
              </a:rPr>
              <a:t>완료시</a:t>
            </a:r>
            <a:r>
              <a:rPr lang="ko-KR" altLang="en-US" sz="2000" b="1" dirty="0">
                <a:solidFill>
                  <a:schemeClr val="tx1"/>
                </a:solidFill>
              </a:rPr>
              <a:t> 아래의 이미지나 옵션 등록 영역 </a:t>
            </a:r>
            <a:r>
              <a:rPr lang="en-US" altLang="ko-KR" sz="2000" b="1" dirty="0">
                <a:solidFill>
                  <a:schemeClr val="tx1"/>
                </a:solidFill>
              </a:rPr>
              <a:t>select</a:t>
            </a:r>
            <a:r>
              <a:rPr lang="ko-KR" altLang="en-US" sz="2000" b="1" dirty="0">
                <a:solidFill>
                  <a:schemeClr val="tx1"/>
                </a:solidFill>
              </a:rPr>
              <a:t>에 자동으로 해당 </a:t>
            </a:r>
            <a:r>
              <a:rPr lang="ko-KR" altLang="en-US" sz="2000" b="1" dirty="0" err="1">
                <a:solidFill>
                  <a:schemeClr val="tx1"/>
                </a:solidFill>
              </a:rPr>
              <a:t>상품코드가</a:t>
            </a:r>
            <a:r>
              <a:rPr lang="ko-KR" altLang="en-US" sz="2000" b="1" dirty="0">
                <a:solidFill>
                  <a:schemeClr val="tx1"/>
                </a:solidFill>
              </a:rPr>
              <a:t> 선택되어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이미지 등록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첨부파일 받아서 이미지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Bootstrap-Select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 검색이 가능한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태그를 구현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사이즈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사이즈 등록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색상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색상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24000" y="8969614"/>
            <a:ext cx="9144000" cy="1010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9" name="직사각형 18"/>
          <p:cNvSpPr/>
          <p:nvPr/>
        </p:nvSpPr>
        <p:spPr>
          <a:xfrm>
            <a:off x="1524000" y="7466072"/>
            <a:ext cx="9144000" cy="1030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600200" y="5755756"/>
            <a:ext cx="9067800" cy="1292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268260" y="650774"/>
            <a:ext cx="9687884" cy="4492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6337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상품관리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4637"/>
            <a:ext cx="11565213" cy="5363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48301"/>
            <a:ext cx="10955905" cy="48005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53035" y="153076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97375" y="21755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0569" y="149849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2637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빠르게 검색해서 원하는 상품만 수정하거나 판매 정지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상품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이동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전환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판매 중지하거나 다시 재판매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 수정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400" y="2095500"/>
            <a:ext cx="6324600" cy="333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53859" y="5939920"/>
            <a:ext cx="10921127" cy="4347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9" name="직사각형 18"/>
          <p:cNvSpPr/>
          <p:nvPr/>
        </p:nvSpPr>
        <p:spPr>
          <a:xfrm>
            <a:off x="9752033" y="2098247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86200" y="650774"/>
            <a:ext cx="3657600" cy="658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" name="구부러진 연결선 4"/>
          <p:cNvCxnSpPr>
            <a:endCxn id="27" idx="1"/>
          </p:cNvCxnSpPr>
          <p:nvPr/>
        </p:nvCxnSpPr>
        <p:spPr>
          <a:xfrm rot="5400000">
            <a:off x="-2493773" y="5086286"/>
            <a:ext cx="5874807" cy="179541"/>
          </a:xfrm>
          <a:prstGeom prst="curvedConnector4">
            <a:avLst>
              <a:gd name="adj1" fmla="val 31501"/>
              <a:gd name="adj2" fmla="val 22732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6337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상품관리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9" y="4681895"/>
            <a:ext cx="5745118" cy="4748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7"/>
            <a:ext cx="11755711" cy="428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1" y="4590135"/>
            <a:ext cx="5844879" cy="48967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13031" y="46853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1" y="171561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133287" y="5605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06007" y="366338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클릭 시 공지사항 수정으로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수정 영역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삭제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사용자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247" y="5512197"/>
            <a:ext cx="5786370" cy="3917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6007372" y="5393272"/>
            <a:ext cx="5748337" cy="4226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9" name="직사각형 18"/>
          <p:cNvSpPr/>
          <p:nvPr/>
        </p:nvSpPr>
        <p:spPr>
          <a:xfrm>
            <a:off x="3810000" y="3925696"/>
            <a:ext cx="4038600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0668000" y="1186546"/>
            <a:ext cx="837154" cy="2298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8008" y="481164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5844" y="2423499"/>
            <a:ext cx="7847556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8" name="구부러진 연결선 7"/>
          <p:cNvCxnSpPr>
            <a:stCxn id="22" idx="3"/>
            <a:endCxn id="27" idx="0"/>
          </p:cNvCxnSpPr>
          <p:nvPr/>
        </p:nvCxnSpPr>
        <p:spPr>
          <a:xfrm>
            <a:off x="8153400" y="2689501"/>
            <a:ext cx="728141" cy="270377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6337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공지사항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" y="278580"/>
            <a:ext cx="11486990" cy="89797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4484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42077" y="268950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예외 상황 발생시 예외 페이지로 전환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404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500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에러 종류에 따라 문구가 다르다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뒤로가기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메인페이지로 가는 버튼 구현 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26750" y="5166841"/>
            <a:ext cx="2583650" cy="738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4038600" y="2689501"/>
            <a:ext cx="3429000" cy="1844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2654284" y="190500"/>
            <a:ext cx="5633716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화면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페이지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2284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</a:t>
            </a:r>
            <a:r>
              <a:rPr kumimoji="1" lang="en-US" altLang="ko-KR" sz="2000" dirty="0">
                <a:solidFill>
                  <a:schemeClr val="tx1"/>
                </a:solidFill>
              </a:rPr>
              <a:t>ID</a:t>
            </a:r>
            <a:r>
              <a:rPr kumimoji="1" lang="ko-KR" altLang="en-US" sz="2000" dirty="0">
                <a:solidFill>
                  <a:schemeClr val="tx1"/>
                </a:solidFill>
              </a:rPr>
              <a:t>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</a:t>
            </a:r>
            <a:r>
              <a:rPr kumimoji="1" lang="ko-KR" altLang="en-US" sz="2000" dirty="0">
                <a:solidFill>
                  <a:schemeClr val="tx1"/>
                </a:solidFill>
              </a:rPr>
              <a:t> 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메일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0949381-AD5E-654F-14F0-C37CC8FC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" y="1219202"/>
            <a:ext cx="7772400" cy="7754593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E6B20C0-0C30-DEC1-E377-B192A66D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3" y="2494738"/>
            <a:ext cx="5271577" cy="6473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5410200" y="3314700"/>
            <a:ext cx="4953000" cy="495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D2AA24-E6F5-B4DC-234A-1DF757362A25}"/>
              </a:ext>
            </a:extLst>
          </p:cNvPr>
          <p:cNvSpPr/>
          <p:nvPr/>
        </p:nvSpPr>
        <p:spPr>
          <a:xfrm>
            <a:off x="8763000" y="3467100"/>
            <a:ext cx="1258078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5236070" y="303304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8525281" y="315335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3CF2D64-D53F-1D01-1E68-FB40B6067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2456838"/>
            <a:ext cx="4441330" cy="536661"/>
          </a:xfrm>
          <a:prstGeom prst="rect">
            <a:avLst/>
          </a:prstGeom>
        </p:spPr>
      </p:pic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1867075"/>
            <a:ext cx="4356099" cy="608713"/>
          </a:xfrm>
          <a:prstGeom prst="rect">
            <a:avLst/>
          </a:prstGeom>
        </p:spPr>
      </p:pic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5B7AAAA0-2AEC-48B0-A47E-5F9988733A25}"/>
              </a:ext>
            </a:extLst>
          </p:cNvPr>
          <p:cNvCxnSpPr>
            <a:stCxn id="21" idx="1"/>
          </p:cNvCxnSpPr>
          <p:nvPr/>
        </p:nvCxnSpPr>
        <p:spPr>
          <a:xfrm rot="10800000">
            <a:off x="8049378" y="2993500"/>
            <a:ext cx="713622" cy="77840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8696228" y="541020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8406189" y="513600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8712997" y="638468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8406189" y="6073873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7" y="7265379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2194288" y="712075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CDFC225-CD10-08AE-FB1B-315F34EDEA0A}"/>
              </a:ext>
            </a:extLst>
          </p:cNvPr>
          <p:cNvSpPr/>
          <p:nvPr/>
        </p:nvSpPr>
        <p:spPr>
          <a:xfrm>
            <a:off x="1918566" y="6883039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6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A080374-7CDC-25AA-5E9D-AD69B296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" y="626353"/>
            <a:ext cx="5662974" cy="52242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아이디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 비밀번호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찾은 비밀번호를 메일로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352800" y="3137135"/>
            <a:ext cx="1645551" cy="37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30790B-4A7D-13C9-BCFA-F71551E2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8" y="5143500"/>
            <a:ext cx="4559300" cy="4902200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0692DC2-0AAC-14AE-293F-3368CEA3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99" y="2399904"/>
            <a:ext cx="4413575" cy="2728823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E76BE28-1DAA-D72A-0AE7-516C46B1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88" y="5232659"/>
            <a:ext cx="4838700" cy="5016500"/>
          </a:xfrm>
          <a:prstGeom prst="rect">
            <a:avLst/>
          </a:prstGeom>
        </p:spPr>
      </p:pic>
      <p:pic>
        <p:nvPicPr>
          <p:cNvPr id="16" name="그림 15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591A2765-4688-80DB-EB75-8598741C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3" y="144578"/>
            <a:ext cx="2984500" cy="2247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C879C6-934A-A7AF-E768-A3B36BE4C0F9}"/>
              </a:ext>
            </a:extLst>
          </p:cNvPr>
          <p:cNvCxnSpPr/>
          <p:nvPr/>
        </p:nvCxnSpPr>
        <p:spPr>
          <a:xfrm flipH="1">
            <a:off x="3352800" y="3508485"/>
            <a:ext cx="381000" cy="1635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4D3CF2-C842-64A0-9F0F-662B87C9D9C1}"/>
              </a:ext>
            </a:extLst>
          </p:cNvPr>
          <p:cNvCxnSpPr/>
          <p:nvPr/>
        </p:nvCxnSpPr>
        <p:spPr>
          <a:xfrm>
            <a:off x="4800600" y="3508485"/>
            <a:ext cx="2362200" cy="209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E8BD25-ADA6-B5A9-020B-B39AA904D667}"/>
              </a:ext>
            </a:extLst>
          </p:cNvPr>
          <p:cNvCxnSpPr/>
          <p:nvPr/>
        </p:nvCxnSpPr>
        <p:spPr>
          <a:xfrm flipV="1">
            <a:off x="4572000" y="3238500"/>
            <a:ext cx="1432438" cy="2612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D7DC3E7D-D80A-5415-22CD-D8BC35843636}"/>
              </a:ext>
            </a:extLst>
          </p:cNvPr>
          <p:cNvSpPr/>
          <p:nvPr/>
        </p:nvSpPr>
        <p:spPr>
          <a:xfrm>
            <a:off x="6233038" y="54178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A468DAB-5C6E-584F-0A8B-CD417CED96D0}"/>
              </a:ext>
            </a:extLst>
          </p:cNvPr>
          <p:cNvSpPr/>
          <p:nvPr/>
        </p:nvSpPr>
        <p:spPr>
          <a:xfrm>
            <a:off x="1042888" y="540528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D4AB0C-0FAB-8BE1-58C6-1FFFD60168D2}"/>
              </a:ext>
            </a:extLst>
          </p:cNvPr>
          <p:cNvSpPr/>
          <p:nvPr/>
        </p:nvSpPr>
        <p:spPr>
          <a:xfrm>
            <a:off x="6121605" y="4013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89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67C0BBE-773B-A15E-5E95-4A4D90579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5601"/>
            <a:ext cx="7772400" cy="3744597"/>
          </a:xfrm>
          <a:prstGeom prst="rect">
            <a:avLst/>
          </a:prstGeom>
        </p:spPr>
      </p:pic>
      <p:pic>
        <p:nvPicPr>
          <p:cNvPr id="7" name="그림 6" descr="텍스트, 스크린샷, 영수증, 번호이(가) 표시된 사진&#10;&#10;자동 생성된 설명">
            <a:extLst>
              <a:ext uri="{FF2B5EF4-FFF2-40B4-BE49-F238E27FC236}">
                <a16:creationId xmlns:a16="http://schemas.microsoft.com/office/drawing/2014/main" id="{B91ECE17-4918-BD9D-92DD-B15173D97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18"/>
          <a:stretch/>
        </p:blipFill>
        <p:spPr>
          <a:xfrm>
            <a:off x="452535" y="3831786"/>
            <a:ext cx="7156069" cy="16384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마이페이지에서 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주문상세내역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쿠폰조회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개인정보 수정이 가능하다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 리스트 출력은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텍스트, 영수증, 스크린샷, 라인이(가) 표시된 사진&#10;&#10;자동 생성된 설명">
            <a:extLst>
              <a:ext uri="{FF2B5EF4-FFF2-40B4-BE49-F238E27FC236}">
                <a16:creationId xmlns:a16="http://schemas.microsoft.com/office/drawing/2014/main" id="{83254BF9-B77E-99A8-E167-776F4897B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8" y="5486546"/>
            <a:ext cx="7772400" cy="2192215"/>
          </a:xfrm>
          <a:prstGeom prst="rect">
            <a:avLst/>
          </a:prstGeom>
        </p:spPr>
      </p:pic>
      <p:pic>
        <p:nvPicPr>
          <p:cNvPr id="16" name="그림 15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A6242F6B-EE1E-4885-F9EE-F03BC6C9D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3" y="7555918"/>
            <a:ext cx="7772400" cy="22193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4BBC3-18B0-C1F5-C6F7-FE1ABE344CDF}"/>
              </a:ext>
            </a:extLst>
          </p:cNvPr>
          <p:cNvSpPr/>
          <p:nvPr/>
        </p:nvSpPr>
        <p:spPr>
          <a:xfrm>
            <a:off x="3200400" y="7048500"/>
            <a:ext cx="2362200" cy="630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10239B-85C9-3651-7DA0-51CA9FB8C1C7}"/>
              </a:ext>
            </a:extLst>
          </p:cNvPr>
          <p:cNvSpPr/>
          <p:nvPr/>
        </p:nvSpPr>
        <p:spPr>
          <a:xfrm>
            <a:off x="8668562" y="37560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8A69DC-9B21-4BDA-AD57-EE5D4082218E}"/>
              </a:ext>
            </a:extLst>
          </p:cNvPr>
          <p:cNvSpPr/>
          <p:nvPr/>
        </p:nvSpPr>
        <p:spPr>
          <a:xfrm>
            <a:off x="452534" y="511712"/>
            <a:ext cx="8408127" cy="9399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F9CB4C-F28B-24F2-2FCB-0029130F132F}"/>
              </a:ext>
            </a:extLst>
          </p:cNvPr>
          <p:cNvSpPr/>
          <p:nvPr/>
        </p:nvSpPr>
        <p:spPr>
          <a:xfrm>
            <a:off x="3810000" y="3390019"/>
            <a:ext cx="2362200" cy="50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4678C4-BAA0-D2FE-BF63-4FBC4C980B09}"/>
              </a:ext>
            </a:extLst>
          </p:cNvPr>
          <p:cNvSpPr/>
          <p:nvPr/>
        </p:nvSpPr>
        <p:spPr>
          <a:xfrm>
            <a:off x="3569948" y="314224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C3F5D0A-66C8-7A0A-161B-640F43DB51D2}"/>
              </a:ext>
            </a:extLst>
          </p:cNvPr>
          <p:cNvSpPr/>
          <p:nvPr/>
        </p:nvSpPr>
        <p:spPr>
          <a:xfrm>
            <a:off x="2941715" y="68107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5FC87F-9143-6A49-7649-0D88807FA90F}"/>
              </a:ext>
            </a:extLst>
          </p:cNvPr>
          <p:cNvSpPr/>
          <p:nvPr/>
        </p:nvSpPr>
        <p:spPr>
          <a:xfrm>
            <a:off x="2438400" y="2781300"/>
            <a:ext cx="762000" cy="360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B6B78E-792F-7315-BB88-79354901F7F3}"/>
              </a:ext>
            </a:extLst>
          </p:cNvPr>
          <p:cNvCxnSpPr>
            <a:stCxn id="27" idx="2"/>
          </p:cNvCxnSpPr>
          <p:nvPr/>
        </p:nvCxnSpPr>
        <p:spPr>
          <a:xfrm>
            <a:off x="2819400" y="3142241"/>
            <a:ext cx="0" cy="1315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2C6151C-9607-2E17-22CC-333A55D5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2" y="573275"/>
            <a:ext cx="7772400" cy="7924162"/>
          </a:xfrm>
          <a:prstGeom prst="rect">
            <a:avLst/>
          </a:prstGeom>
        </p:spPr>
      </p:pic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84" y="6689310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748760" y="656042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2026734" y="1469216"/>
            <a:ext cx="4236360" cy="382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1801060" y="118272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7520436" y="342872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6434299" y="3771901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7549983" y="466806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6434299" y="4914900"/>
            <a:ext cx="1258078" cy="60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3506376" y="631751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00" y="1290377"/>
            <a:ext cx="4356099" cy="60871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60C17E-7375-BBA2-3DA7-03468C855AF5}"/>
              </a:ext>
            </a:extLst>
          </p:cNvPr>
          <p:cNvCxnSpPr/>
          <p:nvPr/>
        </p:nvCxnSpPr>
        <p:spPr>
          <a:xfrm flipV="1">
            <a:off x="7315200" y="2019300"/>
            <a:ext cx="0" cy="17526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519238" y="1601827"/>
            <a:ext cx="1264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참조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</a:p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기존에 운용되고 있는 애견쇼핑몰 사이트들을 참조하여 벤치마킹 하였습니다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21000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556095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3000" y="190500"/>
            <a:ext cx="4800600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r>
              <a:rPr lang="ko-KR" altLang="en-US" sz="28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목적</a:t>
            </a:r>
          </a:p>
        </p:txBody>
      </p:sp>
      <p:pic>
        <p:nvPicPr>
          <p:cNvPr id="20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검색하기 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비회원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회원 모두 이용가능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검색조건 </a:t>
            </a:r>
            <a:r>
              <a:rPr kumimoji="1" lang="en-US" altLang="ko-KR" sz="2000" dirty="0">
                <a:solidFill>
                  <a:schemeClr val="tx1"/>
                </a:solidFill>
              </a:rPr>
              <a:t>:</a:t>
            </a:r>
            <a:r>
              <a:rPr kumimoji="1" lang="ko-KR" altLang="en-US" sz="2000" dirty="0">
                <a:solidFill>
                  <a:schemeClr val="tx1"/>
                </a:solidFill>
              </a:rPr>
              <a:t> 전체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패션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푸드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장난감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산책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목욕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tx1"/>
                </a:solidFill>
              </a:rPr>
              <a:t>2.</a:t>
            </a:r>
            <a:r>
              <a:rPr kumimoji="1" lang="ko-KR" altLang="en-US" sz="2000" dirty="0">
                <a:solidFill>
                  <a:schemeClr val="tx1"/>
                </a:solidFill>
              </a:rPr>
              <a:t> 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C6B0C099-31CF-468A-29D2-DA753DB79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9100"/>
            <a:ext cx="6083300" cy="9867900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21F5608-A51F-C8E1-66A7-29353FC1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8161" r="68464" b="79015"/>
          <a:stretch/>
        </p:blipFill>
        <p:spPr>
          <a:xfrm>
            <a:off x="304800" y="2121840"/>
            <a:ext cx="2971800" cy="10896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75C76A-2144-9252-69B0-C92DB30F618F}"/>
              </a:ext>
            </a:extLst>
          </p:cNvPr>
          <p:cNvSpPr/>
          <p:nvPr/>
        </p:nvSpPr>
        <p:spPr>
          <a:xfrm>
            <a:off x="3810000" y="952500"/>
            <a:ext cx="1402266" cy="40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7A8A91-8891-0AFB-F984-55A6C58C2853}"/>
              </a:ext>
            </a:extLst>
          </p:cNvPr>
          <p:cNvSpPr/>
          <p:nvPr/>
        </p:nvSpPr>
        <p:spPr>
          <a:xfrm>
            <a:off x="3436776" y="54927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1608D1-EC1E-C2C5-0003-480DD05FB2E6}"/>
              </a:ext>
            </a:extLst>
          </p:cNvPr>
          <p:cNvCxnSpPr>
            <a:cxnSpLocks/>
          </p:cNvCxnSpPr>
          <p:nvPr/>
        </p:nvCxnSpPr>
        <p:spPr>
          <a:xfrm flipH="1">
            <a:off x="2468053" y="1331877"/>
            <a:ext cx="1341947" cy="881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7B3A09-4EFE-DBAE-A1BE-56F5BC95348E}"/>
              </a:ext>
            </a:extLst>
          </p:cNvPr>
          <p:cNvSpPr/>
          <p:nvPr/>
        </p:nvSpPr>
        <p:spPr>
          <a:xfrm>
            <a:off x="400179" y="2318033"/>
            <a:ext cx="3136641" cy="788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C853FA-C616-8DF0-ECCF-ABF0B4F2E9F6}"/>
              </a:ext>
            </a:extLst>
          </p:cNvPr>
          <p:cNvSpPr/>
          <p:nvPr/>
        </p:nvSpPr>
        <p:spPr>
          <a:xfrm>
            <a:off x="4902329" y="9715500"/>
            <a:ext cx="3136641" cy="559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E8E5F1-A1CA-5AFC-F82D-DFAAEB319673}"/>
              </a:ext>
            </a:extLst>
          </p:cNvPr>
          <p:cNvSpPr/>
          <p:nvPr/>
        </p:nvSpPr>
        <p:spPr>
          <a:xfrm>
            <a:off x="4664610" y="946602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617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리뷰 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별점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api</a:t>
            </a:r>
            <a:r>
              <a:rPr kumimoji="1" lang="ko-KR" altLang="en-US" sz="2000" dirty="0">
                <a:solidFill>
                  <a:schemeClr val="tx1"/>
                </a:solidFill>
              </a:rPr>
              <a:t>사용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회원만 댓글을 작성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수정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삭제 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댓글 리스트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출력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플런저, 디자인이(가) 표시된 사진&#10;&#10;자동 생성된 설명">
            <a:extLst>
              <a:ext uri="{FF2B5EF4-FFF2-40B4-BE49-F238E27FC236}">
                <a16:creationId xmlns:a16="http://schemas.microsoft.com/office/drawing/2014/main" id="{E23A2DD7-3292-98D7-87D6-BE924346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559798"/>
            <a:ext cx="7594600" cy="8178800"/>
          </a:xfrm>
          <a:prstGeom prst="rect">
            <a:avLst/>
          </a:prstGeom>
        </p:spPr>
      </p:pic>
      <p:pic>
        <p:nvPicPr>
          <p:cNvPr id="3" name="그림 2" descr="스크린샷, 텍스트, 라인, 직사각형이(가) 표시된 사진&#10;&#10;자동 생성된 설명">
            <a:extLst>
              <a:ext uri="{FF2B5EF4-FFF2-40B4-BE49-F238E27FC236}">
                <a16:creationId xmlns:a16="http://schemas.microsoft.com/office/drawing/2014/main" id="{D28AC83A-7154-809E-7C60-99A2FA457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73" y="5145833"/>
            <a:ext cx="7772400" cy="3785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2460AD-0581-4DEF-2D79-AD05E942F3B6}"/>
              </a:ext>
            </a:extLst>
          </p:cNvPr>
          <p:cNvSpPr/>
          <p:nvPr/>
        </p:nvSpPr>
        <p:spPr>
          <a:xfrm>
            <a:off x="3276600" y="2994464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B097BA-8EC5-0200-DDE3-10C806F2A684}"/>
              </a:ext>
            </a:extLst>
          </p:cNvPr>
          <p:cNvSpPr/>
          <p:nvPr/>
        </p:nvSpPr>
        <p:spPr>
          <a:xfrm>
            <a:off x="2966100" y="2756745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8DF40F-57F4-910F-E86C-5DDC6D8C0CB8}"/>
              </a:ext>
            </a:extLst>
          </p:cNvPr>
          <p:cNvSpPr/>
          <p:nvPr/>
        </p:nvSpPr>
        <p:spPr>
          <a:xfrm>
            <a:off x="9448800" y="5676900"/>
            <a:ext cx="91595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D72B8A-4EF3-BFC5-9376-5F3A6E43C307}"/>
              </a:ext>
            </a:extLst>
          </p:cNvPr>
          <p:cNvSpPr/>
          <p:nvPr/>
        </p:nvSpPr>
        <p:spPr>
          <a:xfrm>
            <a:off x="9082268" y="534114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3A750-AC84-01EA-390E-2923F22C717E}"/>
              </a:ext>
            </a:extLst>
          </p:cNvPr>
          <p:cNvSpPr/>
          <p:nvPr/>
        </p:nvSpPr>
        <p:spPr>
          <a:xfrm>
            <a:off x="5943600" y="6362700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6FDEA1-D128-84DD-C69F-B63E1F430815}"/>
              </a:ext>
            </a:extLst>
          </p:cNvPr>
          <p:cNvSpPr/>
          <p:nvPr/>
        </p:nvSpPr>
        <p:spPr>
          <a:xfrm>
            <a:off x="5685973" y="61249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ACB57-F171-D001-F363-5E7B1C0A76C1}"/>
              </a:ext>
            </a:extLst>
          </p:cNvPr>
          <p:cNvSpPr/>
          <p:nvPr/>
        </p:nvSpPr>
        <p:spPr>
          <a:xfrm>
            <a:off x="2976468" y="7038427"/>
            <a:ext cx="7388287" cy="1029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602964-05C4-982B-95F6-108D1D845E40}"/>
              </a:ext>
            </a:extLst>
          </p:cNvPr>
          <p:cNvCxnSpPr/>
          <p:nvPr/>
        </p:nvCxnSpPr>
        <p:spPr>
          <a:xfrm flipH="1">
            <a:off x="9557706" y="6124981"/>
            <a:ext cx="272094" cy="7257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8" t="6968" r="1024" b="26466"/>
          <a:stretch/>
        </p:blipFill>
        <p:spPr>
          <a:xfrm>
            <a:off x="1355583" y="1104899"/>
            <a:ext cx="7757889" cy="3249262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355583" y="4381500"/>
            <a:ext cx="7717265" cy="5034592"/>
            <a:chOff x="2209800" y="5315218"/>
            <a:chExt cx="12899571" cy="7698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l="416" t="74485" r="833" b="5556"/>
            <a:stretch/>
          </p:blipFill>
          <p:spPr>
            <a:xfrm>
              <a:off x="2209800" y="5315218"/>
              <a:ext cx="12899571" cy="146658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416" t="7037" r="833" b="5555"/>
            <a:stretch/>
          </p:blipFill>
          <p:spPr>
            <a:xfrm>
              <a:off x="2209800" y="6591300"/>
              <a:ext cx="12899571" cy="6422571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관리자 메인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일별매출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en-US" altLang="ko-KR" sz="2400" b="1" smtClean="0">
                <a:solidFill>
                  <a:schemeClr val="tx1"/>
                </a:solidFill>
              </a:rPr>
              <a:t>2</a:t>
            </a:r>
            <a:r>
              <a:rPr lang="ko-KR" altLang="en-US" sz="2400" b="1" smtClean="0">
                <a:solidFill>
                  <a:schemeClr val="tx1"/>
                </a:solidFill>
              </a:rPr>
              <a:t>주동안의 </a:t>
            </a:r>
            <a:r>
              <a:rPr lang="ko-KR" altLang="en-US" sz="2400" b="1">
                <a:solidFill>
                  <a:schemeClr val="tx1"/>
                </a:solidFill>
              </a:rPr>
              <a:t>매출을 확인할 수 있으며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매출이 없을 시 </a:t>
            </a:r>
            <a:r>
              <a:rPr lang="en-US" altLang="ko-KR" sz="2400" b="1">
                <a:solidFill>
                  <a:schemeClr val="tx1"/>
                </a:solidFill>
              </a:rPr>
              <a:t>0</a:t>
            </a:r>
            <a:r>
              <a:rPr lang="ko-KR" altLang="en-US" sz="2400" b="1">
                <a:solidFill>
                  <a:schemeClr val="tx1"/>
                </a:solidFill>
              </a:rPr>
              <a:t>원으로 표시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카테고리별 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판매된 카테고리별 비율로 차트에 표시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공지사항 리스트가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QnA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답변글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14600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14600" y="2324100"/>
            <a:ext cx="3429000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147051" y="2324100"/>
            <a:ext cx="2844549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44085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14600" y="4481367"/>
            <a:ext cx="28194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5638801" y="4480215"/>
            <a:ext cx="335280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9812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916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6792"/>
          <a:stretch/>
        </p:blipFill>
        <p:spPr>
          <a:xfrm>
            <a:off x="1295401" y="2324100"/>
            <a:ext cx="1066799" cy="1303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b="14236"/>
          <a:stretch/>
        </p:blipFill>
        <p:spPr>
          <a:xfrm>
            <a:off x="1517405" y="6336354"/>
            <a:ext cx="7557968" cy="201006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514600" y="6455989"/>
            <a:ext cx="34290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147051" y="6451004"/>
            <a:ext cx="284455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81200" y="6473983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⑤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91600" y="648821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⑥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l="21147" r="21147"/>
          <a:stretch/>
        </p:blipFill>
        <p:spPr>
          <a:xfrm>
            <a:off x="1085534" y="1139793"/>
            <a:ext cx="3409576" cy="27431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err="1" smtClean="0">
                <a:solidFill>
                  <a:srgbClr val="756B5F"/>
                </a:solidFill>
              </a:rPr>
              <a:t>QnA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QnA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선택한 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 글 작성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선택하지 않아도 무방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 smtClean="0">
                <a:solidFill>
                  <a:schemeClr val="tx1"/>
                </a:solidFill>
              </a:rPr>
              <a:t>글 상세보기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작성한 내역을 확인할 수 있으며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작성자는 수정이 가능하고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관리자는 답변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답변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답변한 글은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작성글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바로 밑에        이미지 파일을 첨부하고 출력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페이징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제목과 내용으로 검색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5937" r="15937"/>
          <a:stretch/>
        </p:blipFill>
        <p:spPr>
          <a:xfrm>
            <a:off x="5245766" y="1183766"/>
            <a:ext cx="3664342" cy="23727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04" y="4215396"/>
            <a:ext cx="3125406" cy="22175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79" y="4103039"/>
            <a:ext cx="4587141" cy="3300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859" y="4177296"/>
            <a:ext cx="2756772" cy="22498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204" y="6819900"/>
            <a:ext cx="3068020" cy="24372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667000" y="2823969"/>
            <a:ext cx="228600" cy="185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8" name="구부러진 연결선 37"/>
          <p:cNvCxnSpPr>
            <a:stCxn id="37" idx="2"/>
            <a:endCxn id="36" idx="0"/>
          </p:cNvCxnSpPr>
          <p:nvPr/>
        </p:nvCxnSpPr>
        <p:spPr>
          <a:xfrm rot="5400000">
            <a:off x="2072806" y="3394544"/>
            <a:ext cx="1093139" cy="3238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18778" y="410303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81199" y="4881369"/>
            <a:ext cx="800101" cy="6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1295400" y="2061969"/>
            <a:ext cx="3048000" cy="205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4" name="구부러진 연결선 43"/>
          <p:cNvCxnSpPr>
            <a:stCxn id="42" idx="3"/>
            <a:endCxn id="34" idx="0"/>
          </p:cNvCxnSpPr>
          <p:nvPr/>
        </p:nvCxnSpPr>
        <p:spPr>
          <a:xfrm flipV="1">
            <a:off x="4343400" y="1183766"/>
            <a:ext cx="2734537" cy="980767"/>
          </a:xfrm>
          <a:prstGeom prst="curvedConnector4">
            <a:avLst>
              <a:gd name="adj1" fmla="val 16499"/>
              <a:gd name="adj2" fmla="val 12330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550113" y="2127326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24916" y="2602784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9" name="구부러진 연결선 48"/>
          <p:cNvCxnSpPr>
            <a:stCxn id="48" idx="2"/>
            <a:endCxn id="35" idx="0"/>
          </p:cNvCxnSpPr>
          <p:nvPr/>
        </p:nvCxnSpPr>
        <p:spPr>
          <a:xfrm rot="5400000">
            <a:off x="5728606" y="2866065"/>
            <a:ext cx="1455532" cy="124313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8" idx="2"/>
            <a:endCxn id="3" idx="0"/>
          </p:cNvCxnSpPr>
          <p:nvPr/>
        </p:nvCxnSpPr>
        <p:spPr>
          <a:xfrm rot="16200000" flipH="1">
            <a:off x="7259875" y="2577926"/>
            <a:ext cx="1417432" cy="17813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093315" y="5791126"/>
            <a:ext cx="399909" cy="152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6" name="구부러진 연결선 55"/>
          <p:cNvCxnSpPr>
            <a:stCxn id="55" idx="2"/>
            <a:endCxn id="5" idx="3"/>
          </p:cNvCxnSpPr>
          <p:nvPr/>
        </p:nvCxnSpPr>
        <p:spPr>
          <a:xfrm rot="16200000" flipH="1">
            <a:off x="7345775" y="6891070"/>
            <a:ext cx="2094944" cy="199954"/>
          </a:xfrm>
          <a:prstGeom prst="curvedConnector4">
            <a:avLst>
              <a:gd name="adj1" fmla="val 20915"/>
              <a:gd name="adj2" fmla="val 21432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562600" y="8420101"/>
            <a:ext cx="2854424" cy="128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8742660" y="7126064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6118726"/>
            <a:ext cx="375783" cy="39637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237301" y="2628900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24679" y="2392351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FAQ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관리자측에서만 작성버튼이 출력되며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그 외에는 리스트만 확인 가능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수정 및 삭제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관리자모드에서만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관리가 가능하며 이용자측에서는 내용만 확인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리스트들은 클릭하여 아코디언 형식으로 내용 확인 가능</a:t>
            </a:r>
            <a:endParaRPr lang="en-US" altLang="ko-KR" sz="2400" b="1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-1" b="384"/>
          <a:stretch/>
        </p:blipFill>
        <p:spPr>
          <a:xfrm>
            <a:off x="414246" y="1059550"/>
            <a:ext cx="6345546" cy="33219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6296" r="1250" b="5556"/>
          <a:stretch/>
        </p:blipFill>
        <p:spPr>
          <a:xfrm>
            <a:off x="4724400" y="3741262"/>
            <a:ext cx="5585385" cy="30024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1250" t="5926" r="833" b="6666"/>
          <a:stretch/>
        </p:blipFill>
        <p:spPr>
          <a:xfrm>
            <a:off x="647057" y="6158300"/>
            <a:ext cx="5564443" cy="306915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352800" y="2324101"/>
            <a:ext cx="381000" cy="15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>
            <a:off x="3429278" y="3666213"/>
            <a:ext cx="255308" cy="149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3" name="구부러진 연결선 42"/>
          <p:cNvCxnSpPr>
            <a:stCxn id="32" idx="3"/>
          </p:cNvCxnSpPr>
          <p:nvPr/>
        </p:nvCxnSpPr>
        <p:spPr>
          <a:xfrm>
            <a:off x="3684586" y="3741051"/>
            <a:ext cx="2487614" cy="17072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71074" y="4356710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51" name="구부러진 연결선 50"/>
          <p:cNvCxnSpPr>
            <a:stCxn id="31" idx="2"/>
            <a:endCxn id="27" idx="1"/>
          </p:cNvCxnSpPr>
          <p:nvPr/>
        </p:nvCxnSpPr>
        <p:spPr>
          <a:xfrm rot="5400000">
            <a:off x="-513008" y="3636566"/>
            <a:ext cx="5216375" cy="2896243"/>
          </a:xfrm>
          <a:prstGeom prst="curvedConnector4">
            <a:avLst>
              <a:gd name="adj1" fmla="val 35291"/>
              <a:gd name="adj2" fmla="val 10789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1174" y="560430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18863" y="1889413"/>
            <a:ext cx="2053137" cy="33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948501" y="1777934"/>
            <a:ext cx="486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1:1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문의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회원만 작성 가능하며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자신이 작성한 글만 확인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상세보기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글 확인 및 글 관리</a:t>
            </a:r>
            <a:r>
              <a:rPr lang="en-US" altLang="ko-KR" sz="2400" b="1" smtClean="0">
                <a:solidFill>
                  <a:schemeClr val="tx1"/>
                </a:solidFill>
              </a:rPr>
              <a:t>(</a:t>
            </a:r>
            <a:r>
              <a:rPr lang="ko-KR" altLang="en-US" sz="2400" b="1" smtClean="0">
                <a:solidFill>
                  <a:schemeClr val="tx1"/>
                </a:solidFill>
              </a:rPr>
              <a:t>수정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삭제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답변</a:t>
            </a:r>
            <a:r>
              <a:rPr lang="en-US" altLang="ko-KR" sz="2400" b="1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수정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제목과 내용 수정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글 답변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 모드에서만 답변이 가능하고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 작성 시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 smtClean="0">
                <a:solidFill>
                  <a:schemeClr val="tx1"/>
                </a:solidFill>
              </a:rPr>
              <a:t>기재되어 있는 이메일로 답변 내용 전달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39018"/>
            <a:ext cx="4678185" cy="24073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936134"/>
            <a:ext cx="4209573" cy="21091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90051"/>
            <a:ext cx="3974509" cy="20133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6335117"/>
            <a:ext cx="4290678" cy="21792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7037" r="10834" b="18889"/>
          <a:stretch/>
        </p:blipFill>
        <p:spPr>
          <a:xfrm>
            <a:off x="5725772" y="7510551"/>
            <a:ext cx="4301462" cy="20100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777" y="986655"/>
            <a:ext cx="3363847" cy="28779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60943" y="2113076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14600" y="2456918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113951" y="778387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1406" y="3359094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31512" y="3410069"/>
            <a:ext cx="537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05201" y="7886700"/>
            <a:ext cx="425828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3" name="구부러진 연결선 32"/>
          <p:cNvCxnSpPr>
            <a:stCxn id="30" idx="2"/>
          </p:cNvCxnSpPr>
          <p:nvPr/>
        </p:nvCxnSpPr>
        <p:spPr>
          <a:xfrm rot="16200000" flipH="1">
            <a:off x="4484293" y="7272921"/>
            <a:ext cx="475301" cy="2007657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>
            <a:stCxn id="23" idx="0"/>
            <a:endCxn id="2" idx="0"/>
          </p:cNvCxnSpPr>
          <p:nvPr/>
        </p:nvCxnSpPr>
        <p:spPr>
          <a:xfrm rot="5400000" flipH="1" flipV="1">
            <a:off x="4485084" y="-730699"/>
            <a:ext cx="1470263" cy="4904972"/>
          </a:xfrm>
          <a:prstGeom prst="curvedConnector3">
            <a:avLst>
              <a:gd name="adj1" fmla="val 11554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22" idx="2"/>
            <a:endCxn id="16" idx="0"/>
          </p:cNvCxnSpPr>
          <p:nvPr/>
        </p:nvCxnSpPr>
        <p:spPr>
          <a:xfrm rot="5400000">
            <a:off x="2405813" y="2327875"/>
            <a:ext cx="1688234" cy="152828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22" idx="2"/>
            <a:endCxn id="17" idx="0"/>
          </p:cNvCxnSpPr>
          <p:nvPr/>
        </p:nvCxnSpPr>
        <p:spPr>
          <a:xfrm rot="16200000" flipH="1">
            <a:off x="4846588" y="1415383"/>
            <a:ext cx="1642151" cy="330718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22" idx="2"/>
          </p:cNvCxnSpPr>
          <p:nvPr/>
        </p:nvCxnSpPr>
        <p:spPr>
          <a:xfrm rot="5400000">
            <a:off x="1414706" y="4433554"/>
            <a:ext cx="4785020" cy="41371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754" y="716786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4724400" y="1943100"/>
            <a:ext cx="76200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</a:rPr>
              <a:t>      </a:t>
            </a:r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>
                <a:solidFill>
                  <a:schemeClr val="tx1"/>
                </a:solidFill>
              </a:rPr>
              <a:t>상품 주문 취소 및 환불 기능 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추가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회원 적립금을 다양한 </a:t>
            </a:r>
            <a:r>
              <a:rPr kumimoji="1" lang="ko-KR" altLang="en-US" sz="2800" b="1" dirty="0" err="1" smtClean="0">
                <a:solidFill>
                  <a:schemeClr val="tx1"/>
                </a:solidFill>
              </a:rPr>
              <a:t>활용처에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 사용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관리자의 관리 범위 강화</a:t>
            </a:r>
          </a:p>
          <a:p>
            <a:pPr marL="0" lvl="2" algn="ctr"/>
            <a:endParaRPr kumimoji="1" lang="en-US" altLang="ko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746726" y="794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인생 처음 팀프로젝트라 긴장을 많이 했는데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팀원분들이</a:t>
            </a:r>
            <a:r>
              <a:rPr lang="ko-KR" altLang="en-US" sz="2700" dirty="0" smtClean="0">
                <a:solidFill>
                  <a:schemeClr val="tx1"/>
                </a:solidFill>
              </a:rPr>
              <a:t> </a:t>
            </a:r>
            <a:endParaRPr lang="en-US" altLang="ko-KR" sz="2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모두 열심히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정말 훌륭하게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만든것</a:t>
            </a:r>
            <a:r>
              <a:rPr lang="ko-KR" altLang="en-US" sz="2700" dirty="0" smtClean="0">
                <a:solidFill>
                  <a:schemeClr val="tx1"/>
                </a:solidFill>
              </a:rPr>
              <a:t> 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정말 잊지 못할 경험이고 제 인생에 도움이 많이 되었던 경험입니다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미숙한 제 의견에 묵묵히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너무 고맙습니다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746726" y="69879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</a:rPr>
              <a:t>     개인프로젝트와 </a:t>
            </a:r>
            <a:r>
              <a:rPr lang="ko-KR" altLang="en-US" sz="2800" dirty="0" err="1">
                <a:solidFill>
                  <a:schemeClr val="tx1"/>
                </a:solidFill>
              </a:rPr>
              <a:t>팀프로젝트</a:t>
            </a:r>
            <a:r>
              <a:rPr lang="ko-KR" altLang="en-US" sz="2800" dirty="0">
                <a:solidFill>
                  <a:schemeClr val="tx1"/>
                </a:solidFill>
              </a:rPr>
              <a:t> 차이가 많이 난다는 것을 몸소 배웠습니다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800" dirty="0" smtClean="0">
                <a:solidFill>
                  <a:schemeClr val="tx1"/>
                </a:solidFill>
              </a:rPr>
              <a:t>    추후에는 </a:t>
            </a:r>
            <a:r>
              <a:rPr lang="ko-KR" altLang="en-US" sz="2800" dirty="0">
                <a:solidFill>
                  <a:schemeClr val="tx1"/>
                </a:solidFill>
              </a:rPr>
              <a:t>월별 통계도 추가하여 마케팅에도 도움이 되었으면 좋겠습니다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736472" y="3863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처음 </a:t>
            </a:r>
            <a:r>
              <a:rPr lang="ko-KR" altLang="en-US" sz="2700" dirty="0">
                <a:solidFill>
                  <a:schemeClr val="tx1"/>
                </a:solidFill>
              </a:rPr>
              <a:t>해보는 팀 프로젝트여서 많은 걱정이 있었지만 팀장님과 팀원 덕분에 무사히 프로젝트를 완성할 수 있었던 것 같습니다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진짜 쇼핑몰 같은 페이지 만드느라 고생 많으셨어요</a:t>
            </a:r>
            <a:r>
              <a:rPr lang="en-US" altLang="ko-KR" sz="2700" dirty="0">
                <a:solidFill>
                  <a:schemeClr val="tx1"/>
                </a:solidFill>
              </a:rPr>
              <a:t>! 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6724" y="698790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유민상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6724" y="789049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신치윤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0124" y="3847794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김소연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2628900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81" y="4914900"/>
            <a:ext cx="3657600" cy="164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318693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166418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016524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3864249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564461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714356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framework 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262297"/>
            <a:ext cx="11046618" cy="1615003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JavaScript jquery-3.4.x, jquery-ui-1.11.4,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jquery-easyui-1.4.5, Bootstrap, Bootstrap-star-rating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bootstrap-select,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Daum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PostCode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JQueryUI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DatePicker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summerNoteEdit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412186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 ,</a:t>
              </a: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sqldeveloper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203951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3000" y="190500"/>
            <a:ext cx="4800600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(resources)</a:t>
            </a:r>
            <a:endParaRPr lang="ko-KR" altLang="en-US" sz="28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05816" y="1876526"/>
            <a:ext cx="2409628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bowow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36639" y="4234347"/>
            <a:ext cx="1927703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5400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1381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로그아웃</a:t>
            </a:r>
          </a:p>
        </p:txBody>
      </p:sp>
      <p:cxnSp>
        <p:nvCxnSpPr>
          <p:cNvPr id="73" name="꺾인 연결선 72"/>
          <p:cNvCxnSpPr>
            <a:cxnSpLocks/>
            <a:stCxn id="78" idx="2"/>
            <a:endCxn id="12" idx="0"/>
          </p:cNvCxnSpPr>
          <p:nvPr/>
        </p:nvCxnSpPr>
        <p:spPr>
          <a:xfrm rot="5400000">
            <a:off x="2410904" y="3353998"/>
            <a:ext cx="1559508" cy="234473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8641518" y="3503613"/>
            <a:ext cx="8358973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89" idx="2"/>
            <a:endCxn id="106" idx="0"/>
          </p:cNvCxnSpPr>
          <p:nvPr/>
        </p:nvCxnSpPr>
        <p:spPr>
          <a:xfrm rot="16200000" flipH="1">
            <a:off x="6012806" y="6517774"/>
            <a:ext cx="1480787" cy="51894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339917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0722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770837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2472219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FAQ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00149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0236858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QnA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229737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6581282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</a:p>
        </p:txBody>
      </p:sp>
      <p:cxnSp>
        <p:nvCxnSpPr>
          <p:cNvPr id="123" name="직선 연결선 122"/>
          <p:cNvCxnSpPr>
            <a:cxnSpLocks/>
            <a:endCxn id="5" idx="2"/>
          </p:cNvCxnSpPr>
          <p:nvPr/>
        </p:nvCxnSpPr>
        <p:spPr>
          <a:xfrm flipV="1">
            <a:off x="7810630" y="2416526"/>
            <a:ext cx="0" cy="8440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cxnSpLocks/>
          </p:cNvCxnSpPr>
          <p:nvPr/>
        </p:nvCxnSpPr>
        <p:spPr>
          <a:xfrm rot="5400000">
            <a:off x="5664785" y="1171446"/>
            <a:ext cx="844087" cy="344760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cxnSpLocks/>
            <a:stCxn id="78" idx="2"/>
            <a:endCxn id="85" idx="0"/>
          </p:cNvCxnSpPr>
          <p:nvPr/>
        </p:nvCxnSpPr>
        <p:spPr>
          <a:xfrm rot="5400000">
            <a:off x="3516816" y="4459910"/>
            <a:ext cx="1559508" cy="1329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cxnSpLocks/>
            <a:stCxn id="78" idx="2"/>
            <a:endCxn id="89" idx="0"/>
          </p:cNvCxnSpPr>
          <p:nvPr/>
        </p:nvCxnSpPr>
        <p:spPr>
          <a:xfrm rot="16200000" flipH="1">
            <a:off x="4648622" y="3461017"/>
            <a:ext cx="1559508" cy="213069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cxnSpLocks/>
            <a:stCxn id="78" idx="2"/>
            <a:endCxn id="100" idx="0"/>
          </p:cNvCxnSpPr>
          <p:nvPr/>
        </p:nvCxnSpPr>
        <p:spPr>
          <a:xfrm rot="16200000" flipH="1">
            <a:off x="5763950" y="2345689"/>
            <a:ext cx="1559508" cy="436135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cxnSpLocks/>
            <a:stCxn id="78" idx="2"/>
            <a:endCxn id="102" idx="0"/>
          </p:cNvCxnSpPr>
          <p:nvPr/>
        </p:nvCxnSpPr>
        <p:spPr>
          <a:xfrm rot="16200000" flipH="1">
            <a:off x="6881633" y="1228007"/>
            <a:ext cx="1559508" cy="659672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cxnSpLocks/>
            <a:stCxn id="78" idx="2"/>
            <a:endCxn id="91" idx="0"/>
          </p:cNvCxnSpPr>
          <p:nvPr/>
        </p:nvCxnSpPr>
        <p:spPr>
          <a:xfrm rot="16200000" flipH="1">
            <a:off x="7999313" y="110326"/>
            <a:ext cx="1559508" cy="88320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cxnSpLocks/>
            <a:endCxn id="104" idx="0"/>
          </p:cNvCxnSpPr>
          <p:nvPr/>
        </p:nvCxnSpPr>
        <p:spPr>
          <a:xfrm rot="5400000">
            <a:off x="5327372" y="6351287"/>
            <a:ext cx="1500112" cy="83259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2763717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73" name="직선 연결선 172"/>
          <p:cNvCxnSpPr>
            <a:cxnSpLocks/>
            <a:stCxn id="172" idx="0"/>
            <a:endCxn id="91" idx="2"/>
          </p:cNvCxnSpPr>
          <p:nvPr/>
        </p:nvCxnSpPr>
        <p:spPr>
          <a:xfrm flipV="1">
            <a:off x="13195108" y="6036855"/>
            <a:ext cx="0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cxnSpLocks/>
            <a:stCxn id="102" idx="2"/>
            <a:endCxn id="186" idx="0"/>
          </p:cNvCxnSpPr>
          <p:nvPr/>
        </p:nvCxnSpPr>
        <p:spPr>
          <a:xfrm rot="16200000" flipH="1">
            <a:off x="10325768" y="6670833"/>
            <a:ext cx="1500111" cy="232153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9680317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760509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글검색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87" name="꺾인 연결선 186"/>
          <p:cNvCxnSpPr>
            <a:cxnSpLocks/>
            <a:stCxn id="102" idx="2"/>
            <a:endCxn id="185" idx="0"/>
          </p:cNvCxnSpPr>
          <p:nvPr/>
        </p:nvCxnSpPr>
        <p:spPr>
          <a:xfrm rot="5400000">
            <a:off x="9785673" y="6362891"/>
            <a:ext cx="1500111" cy="84803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8307740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97" name="직선 연결선 196"/>
          <p:cNvCxnSpPr>
            <a:cxnSpLocks/>
            <a:stCxn id="196" idx="0"/>
            <a:endCxn id="100" idx="2"/>
          </p:cNvCxnSpPr>
          <p:nvPr/>
        </p:nvCxnSpPr>
        <p:spPr>
          <a:xfrm flipH="1" flipV="1">
            <a:off x="8724382" y="6036855"/>
            <a:ext cx="14749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6301064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작업분할구조도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모드 측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wbs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7"/>
            <a:ext cx="530257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281247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865282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85568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1772269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52227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2926114" y="1512892"/>
            <a:ext cx="686188" cy="505281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122952" y="2709730"/>
            <a:ext cx="686188" cy="265914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5649355" y="3842467"/>
            <a:ext cx="686188" cy="39366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6995161" y="2496661"/>
            <a:ext cx="686188" cy="30852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8602848" y="888973"/>
            <a:ext cx="686188" cy="630065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328111" y="-836289"/>
            <a:ext cx="686188" cy="97511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1880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230757" y="5812437"/>
            <a:ext cx="1367286" cy="3432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378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작성한 글 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620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-131343" y="5793537"/>
            <a:ext cx="1367286" cy="3810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054608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481364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560570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4658576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639777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02158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4262545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5450639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2638758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23922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318432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2242727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397639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6002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1846695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034790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1600200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2392265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1924200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2716265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1603898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135740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149469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1207867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293603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565340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0811835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1994429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0565340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0889340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05658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865279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667397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6189281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5909985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101292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775688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8565579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937427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8880895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8605942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7797248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7266406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cxnSp>
        <p:nvCxnSpPr>
          <p:cNvPr id="86" name="꺾인 연결선 85"/>
          <p:cNvCxnSpPr>
            <a:stCxn id="89" idx="2"/>
            <a:endCxn id="84" idx="0"/>
          </p:cNvCxnSpPr>
          <p:nvPr/>
        </p:nvCxnSpPr>
        <p:spPr>
          <a:xfrm rot="16200000" flipH="1">
            <a:off x="11349917" y="-1858095"/>
            <a:ext cx="686188" cy="1179479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6640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글댓글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93" name="직선 연결선 92"/>
          <p:cNvCxnSpPr>
            <a:stCxn id="84" idx="2"/>
            <a:endCxn id="92" idx="0"/>
          </p:cNvCxnSpPr>
          <p:nvPr/>
        </p:nvCxnSpPr>
        <p:spPr>
          <a:xfrm>
            <a:off x="17590406" y="5300394"/>
            <a:ext cx="0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81000" y="79593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>
            <a:stCxn id="91" idx="2"/>
            <a:endCxn id="96" idx="0"/>
          </p:cNvCxnSpPr>
          <p:nvPr/>
        </p:nvCxnSpPr>
        <p:spPr>
          <a:xfrm flipH="1">
            <a:off x="705000" y="5300394"/>
            <a:ext cx="37800" cy="26589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6301064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작업분할구조도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모드 측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wbs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4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02078" y="6817787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37279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42030" y="5763024"/>
            <a:ext cx="1340922" cy="7686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V="1">
            <a:off x="12926080" y="5476871"/>
            <a:ext cx="2104" cy="134091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6301064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작업분할구조도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 측 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wbs</a:t>
            </a:r>
            <a:r>
              <a:rPr lang="en-US" altLang="ko-KR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2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149836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김소연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342495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메인 페이지</a:t>
            </a:r>
            <a:r>
              <a:rPr lang="en-US" altLang="ko-KR" sz="1400" b="1" dirty="0">
                <a:latin typeface="+mn-ea"/>
              </a:rPr>
              <a:t>(header, footer </a:t>
            </a:r>
            <a:r>
              <a:rPr lang="ko-KR" altLang="en-US" sz="1400" b="1" dirty="0">
                <a:latin typeface="+mn-ea"/>
              </a:rPr>
              <a:t>포함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>
                <a:latin typeface="+mn-ea"/>
              </a:rPr>
              <a:t>꼬떼아꼬떼</a:t>
            </a:r>
            <a:r>
              <a:rPr lang="en-US" altLang="ko-KR" sz="1400" dirty="0">
                <a:latin typeface="+mn-ea"/>
              </a:rPr>
              <a:t>, WOOF, </a:t>
            </a:r>
            <a:r>
              <a:rPr lang="ko-KR" altLang="en-US" sz="1400" dirty="0">
                <a:latin typeface="+mn-ea"/>
              </a:rPr>
              <a:t>아르르 등 </a:t>
            </a:r>
            <a:r>
              <a:rPr lang="ko-KR" altLang="en-US" sz="1400" dirty="0" err="1">
                <a:latin typeface="+mn-ea"/>
              </a:rPr>
              <a:t>애견쇼핑몰</a:t>
            </a:r>
            <a:r>
              <a:rPr lang="ko-KR" altLang="en-US" sz="1400" dirty="0">
                <a:latin typeface="+mn-ea"/>
              </a:rPr>
              <a:t> 벤치마킹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사이트 메인 아이콘 자체 제작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회원관리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로그인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로그아웃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회원가입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 </a:t>
            </a:r>
            <a:r>
              <a:rPr lang="ko-KR" altLang="en-US" sz="1400" b="1" dirty="0" err="1">
                <a:latin typeface="+mn-ea"/>
              </a:rPr>
              <a:t>마이페이지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정보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 탈퇴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주문내역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리뷰내역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질문내역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등급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내 쿠폰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아이디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비밀번호 찾기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리뷰게시판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-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댓글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검색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14300"/>
            <a:ext cx="4267200" cy="9000089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1485900"/>
            <a:ext cx="3348038" cy="78483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리스트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상세보기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수정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이미지 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등록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판매 정지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장바구니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장바구니 중복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 옵션 별도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체크한 상품만 선택 삭제 혹은 선택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주문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주문하기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상품상세에서 </a:t>
            </a:r>
            <a:r>
              <a:rPr lang="ko-KR" altLang="en-US" sz="1400" dirty="0" smtClean="0">
                <a:latin typeface="+mn-ea"/>
              </a:rPr>
              <a:t>바로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혹은 장바구니에서 </a:t>
            </a:r>
            <a:r>
              <a:rPr lang="ko-KR" altLang="en-US" sz="1400" dirty="0" smtClean="0">
                <a:latin typeface="+mn-ea"/>
              </a:rPr>
              <a:t>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실제 결제 </a:t>
            </a:r>
            <a:r>
              <a:rPr lang="en-US" altLang="ko-KR" sz="1400" dirty="0" smtClean="0">
                <a:latin typeface="+mn-ea"/>
              </a:rPr>
              <a:t>API</a:t>
            </a:r>
            <a:r>
              <a:rPr lang="ko-KR" altLang="en-US" sz="1400" dirty="0" smtClean="0">
                <a:latin typeface="+mn-ea"/>
              </a:rPr>
              <a:t>를 사용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</a:t>
            </a:r>
            <a:r>
              <a:rPr lang="ko-KR" altLang="en-US" sz="1400" dirty="0" smtClean="0">
                <a:latin typeface="+mn-ea"/>
              </a:rPr>
              <a:t>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댓글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관리자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예외 처리 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en-US" altLang="ko-KR" sz="1400" dirty="0">
                <a:latin typeface="+mn-ea"/>
              </a:rPr>
              <a:t>400 / 404 / 500 </a:t>
            </a:r>
            <a:r>
              <a:rPr lang="ko-KR" altLang="en-US" sz="1400" dirty="0">
                <a:latin typeface="+mn-ea"/>
              </a:rPr>
              <a:t>에러 예외 페이지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메인페이지</a:t>
            </a:r>
            <a:r>
              <a:rPr lang="ko-KR" altLang="en-US" sz="1400" b="1" dirty="0">
                <a:latin typeface="+mn-ea"/>
              </a:rPr>
              <a:t> 부가 기능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회사 소개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 err="1" smtClean="0">
                <a:latin typeface="+mn-ea"/>
              </a:rPr>
              <a:t>오시는길</a:t>
            </a:r>
            <a:r>
              <a:rPr lang="en-US" altLang="ko-KR" sz="1400" dirty="0" smtClean="0">
                <a:latin typeface="+mn-ea"/>
              </a:rPr>
              <a:t> / </a:t>
            </a:r>
            <a:r>
              <a:rPr lang="ko-KR" altLang="en-US" sz="1400" dirty="0" smtClean="0">
                <a:latin typeface="+mn-ea"/>
              </a:rPr>
              <a:t>매거진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149836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유민상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392382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관리자 모드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관리자 로그인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매출 현황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통계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일별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카테고리별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QNA</a:t>
            </a:r>
            <a:r>
              <a:rPr lang="ko-KR" altLang="en-US" sz="1400" dirty="0">
                <a:latin typeface="+mn-ea"/>
              </a:rPr>
              <a:t>상품문의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FAQ </a:t>
            </a:r>
            <a:r>
              <a:rPr lang="ko-KR" altLang="en-US" sz="1400" dirty="0">
                <a:latin typeface="+mn-ea"/>
              </a:rPr>
              <a:t>관리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작성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 관리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QNA </a:t>
            </a:r>
            <a:r>
              <a:rPr lang="ko-KR" altLang="en-US" sz="1400" b="1" dirty="0">
                <a:latin typeface="+mn-ea"/>
              </a:rPr>
              <a:t>게시판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대</a:t>
            </a:r>
            <a:r>
              <a:rPr lang="en-US" altLang="ko-KR" sz="1400" b="1" dirty="0">
                <a:latin typeface="+mn-ea"/>
              </a:rPr>
              <a:t>1 </a:t>
            </a:r>
            <a:r>
              <a:rPr lang="ko-KR" altLang="en-US" sz="1400" b="1" dirty="0">
                <a:latin typeface="+mn-ea"/>
              </a:rPr>
              <a:t>문의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사용자 측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작성 및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 가능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FAQ </a:t>
            </a:r>
            <a:r>
              <a:rPr lang="ko-KR" altLang="en-US" sz="1400" b="1" dirty="0" err="1">
                <a:latin typeface="+mn-ea"/>
              </a:rPr>
              <a:t>자주묻는질문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만족할 질문 없으면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142999" y="190500"/>
            <a:ext cx="6301064" cy="5981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 smtClean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ko-KR" altLang="en-US" sz="2000" b="1" dirty="0">
              <a:solidFill>
                <a:srgbClr val="BE8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14300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2781</Words>
  <Application>Microsoft Office PowerPoint</Application>
  <PresentationFormat>사용자 지정</PresentationFormat>
  <Paragraphs>794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7" baseType="lpstr">
      <vt:lpstr>?? ??</vt:lpstr>
      <vt:lpstr>Apple SD Gothic Neo</vt:lpstr>
      <vt:lpstr>Arial Unicode MS</vt:lpstr>
      <vt:lpstr>DynaPuff Regular</vt:lpstr>
      <vt:lpstr>HY헤드라인M</vt:lpstr>
      <vt:lpstr>Lucida Grande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Chee Yun Shin</cp:lastModifiedBy>
  <cp:revision>127</cp:revision>
  <dcterms:created xsi:type="dcterms:W3CDTF">2023-04-28T09:42:31Z</dcterms:created>
  <dcterms:modified xsi:type="dcterms:W3CDTF">2023-05-10T14:15:53Z</dcterms:modified>
</cp:coreProperties>
</file>